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9"/>
  </p:notesMasterIdLst>
  <p:handoutMasterIdLst>
    <p:handoutMasterId r:id="rId10"/>
  </p:handoutMasterIdLst>
  <p:sldIdLst>
    <p:sldId id="473" r:id="rId2"/>
    <p:sldId id="474" r:id="rId3"/>
    <p:sldId id="475" r:id="rId4"/>
    <p:sldId id="476" r:id="rId5"/>
    <p:sldId id="477" r:id="rId6"/>
    <p:sldId id="478" r:id="rId7"/>
    <p:sldId id="479" r:id="rId8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CCFF99"/>
    <a:srgbClr val="FFFF99"/>
    <a:srgbClr val="FFFF66"/>
    <a:srgbClr val="FF5050"/>
    <a:srgbClr val="CCFFFF"/>
    <a:srgbClr val="0000FF"/>
    <a:srgbClr val="CC0000"/>
    <a:srgbClr val="66FF33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8992" autoAdjust="0"/>
  </p:normalViewPr>
  <p:slideViewPr>
    <p:cSldViewPr>
      <p:cViewPr>
        <p:scale>
          <a:sx n="150" d="100"/>
          <a:sy n="150" d="100"/>
        </p:scale>
        <p:origin x="-666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7666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259"/>
            <a:ext cx="5408930" cy="44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666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F36E5321-C766-4B3D-A784-F806B20B246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5FE8AA66-AA2C-4AE0-92D2-FE9DD9F26B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62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61BF6F01-078B-4666-B8C7-87D9CAF782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2286D3F4-BDC3-4CF1-90ED-ECD403AEFF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5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04E5C923-115E-4AE9-864C-EE24298AAF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95BDEC48-584C-415B-975A-BD7FEC79C4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41DE2F4B-1274-4B3E-80CD-B61B3865BA3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456C6414-7279-4428-8FD7-C3ACBE8DBCC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39E9B931-7982-4EB0-8013-9A8D470E8A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53B87171-926F-4E0E-A8BB-D0E482DDF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0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7EFF8A00-1166-4132-B6F3-51B5407ED8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2C4CBB8A-8040-461C-A196-035F4515DC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7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9B49AD8B-BC4F-40D1-8BAF-D8AD8F44BD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CCE5F2E9-7B28-4050-B086-3F9B5080BE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0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3B70C18B-8BE3-4615-8DFB-190ECF55B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F274DB3D-35B7-49D4-A976-7D13DD21D8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2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8D9063B0-8F3C-4904-BDF3-65D6C5169D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9BC5E760-0F0A-4F99-991C-D2916E4D2F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1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9E0D6114-FB9A-482F-8341-CCB0E7C43F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5FFCB3B5-7F1F-4A00-9F4B-FB6934BB0A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2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8">
              <a:defRPr/>
            </a:pPr>
            <a:fld id="{9C618765-21E2-4E69-B103-2F6BB10E36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8">
              <a:defRPr/>
            </a:pPr>
            <a:fld id="{9303311B-D375-489D-AD2C-B0D7883E78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3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13000">
              <a:srgbClr val="FCFEBC"/>
            </a:gs>
            <a:gs pos="100000">
              <a:srgbClr val="CC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8">
              <a:defRPr/>
            </a:pPr>
            <a:fld id="{0DEE87B1-F77A-4F77-93E3-32DFFB8751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19.12.2023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8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8">
              <a:defRPr/>
            </a:pPr>
            <a:fld id="{4CBBB619-6E5A-4892-9F2F-326C3BC90E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78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914378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8650" y="422931"/>
            <a:ext cx="7886700" cy="420979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решение Совета Пестречинского муниципального района Республики Татарстан от 8 декабря 2022 года  № 201 «О бюджете Пестречинского муниципального района на 2023 год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2024 и 2025 годов»</a:t>
            </a:r>
          </a:p>
          <a:p>
            <a:pPr algn="ctr">
              <a:spcBef>
                <a:spcPts val="0"/>
              </a:spcBef>
            </a:pPr>
            <a:endParaRPr lang="ru-RU" sz="2800" b="1" u="sng" dirty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hangingPunct="0">
              <a:buNone/>
              <a:defRPr/>
            </a:pPr>
            <a:r>
              <a:rPr lang="ru-RU" sz="2200" b="1" u="sng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Товкалев Геннадий Петрович </a:t>
            </a:r>
            <a:r>
              <a:rPr lang="ru-RU" sz="22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0" indent="0" algn="ctr" hangingPunct="0">
              <a:buNone/>
              <a:defRPr/>
            </a:pPr>
            <a:r>
              <a:rPr lang="ru-RU" sz="22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председатель Финансово-бюджетной палаты </a:t>
            </a:r>
          </a:p>
          <a:p>
            <a:pPr marL="0" indent="0" algn="ctr" hangingPunct="0">
              <a:buNone/>
              <a:defRPr/>
            </a:pPr>
            <a:r>
              <a:rPr lang="ru-RU" sz="22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Пестречинского муниципального района</a:t>
            </a:r>
            <a:endParaRPr lang="ru-RU" sz="2200" b="1" dirty="0">
              <a:solidFill>
                <a:srgbClr val="003296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3296"/>
              </a:solidFill>
            </a:endParaRPr>
          </a:p>
        </p:txBody>
      </p:sp>
      <p:pic>
        <p:nvPicPr>
          <p:cNvPr id="4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0438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914378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7942338" cy="852675"/>
          </a:xfrm>
        </p:spPr>
        <p:txBody>
          <a:bodyPr>
            <a:normAutofit/>
          </a:bodyPr>
          <a:lstStyle/>
          <a:p>
            <a:pPr algn="ctr"/>
            <a:r>
              <a:rPr lang="ru-RU" sz="255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изменений в бюджете на 2023 год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70502" y="3147815"/>
            <a:ext cx="8556499" cy="1440160"/>
          </a:xfrm>
          <a:prstGeom prst="rect">
            <a:avLst/>
          </a:prstGeom>
          <a:solidFill>
            <a:srgbClr val="CCFF99"/>
          </a:solidFill>
          <a:ln>
            <a:solidFill>
              <a:srgbClr val="003296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defTabSz="914378">
              <a:lnSpc>
                <a:spcPct val="150000"/>
              </a:lnSpc>
            </a:pPr>
            <a:r>
              <a:rPr lang="ru-RU" sz="1800" b="1" i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Источники и основания изменений в бюджете на 2023 год:</a:t>
            </a:r>
          </a:p>
          <a:p>
            <a:pPr marL="285743" indent="-285743" defTabSz="914378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Постановления и Распоряжения Кабинета Министров Республики Татарстан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7 041 490</a:t>
            </a: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 рублей.</a:t>
            </a:r>
          </a:p>
          <a:p>
            <a:pPr marL="285743" indent="-285743" defTabSz="914378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Остатки финансовых средств сельских поселений и района на 01.01.2023 г.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148 673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999 </a:t>
            </a: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рублей.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017833"/>
              </p:ext>
            </p:extLst>
          </p:nvPr>
        </p:nvGraphicFramePr>
        <p:xfrm>
          <a:off x="367161" y="915566"/>
          <a:ext cx="8559839" cy="2088231"/>
        </p:xfrm>
        <a:graphic>
          <a:graphicData uri="http://schemas.openxmlformats.org/drawingml/2006/table">
            <a:tbl>
              <a:tblPr/>
              <a:tblGrid>
                <a:gridCol w="1684559"/>
                <a:gridCol w="2232248"/>
                <a:gridCol w="2376264"/>
                <a:gridCol w="2266768"/>
              </a:tblGrid>
              <a:tr h="83529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Бюджет 01.01.2023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Рост за 6 месяцев </a:t>
                      </a:r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2023</a:t>
                      </a:r>
                      <a:endParaRPr lang="ru-RU" sz="18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Бюджет 30.06.2023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114 107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1 491 284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193 237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1 570 414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-79 130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-79 130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322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914378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3" y="51470"/>
            <a:ext cx="8014347" cy="8640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финансирования на целевые расходы за счет дополнительно выделенных средств в бюджет района</a:t>
            </a:r>
            <a:endParaRPr lang="ru-RU" sz="2000" b="1" dirty="0">
              <a:solidFill>
                <a:srgbClr val="003296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507058"/>
              </p:ext>
            </p:extLst>
          </p:nvPr>
        </p:nvGraphicFramePr>
        <p:xfrm>
          <a:off x="539552" y="915566"/>
          <a:ext cx="8136905" cy="3816432"/>
        </p:xfrm>
        <a:graphic>
          <a:graphicData uri="http://schemas.openxmlformats.org/drawingml/2006/table">
            <a:tbl>
              <a:tblPr/>
              <a:tblGrid>
                <a:gridCol w="4018560"/>
                <a:gridCol w="2639732"/>
                <a:gridCol w="1478613"/>
              </a:tblGrid>
              <a:tr h="2385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Вид расхода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Сумма, руб.</a:t>
                      </a:r>
                      <a:endParaRPr lang="ru-RU" sz="12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 Соглашения, Постановления, Распоряжения в 1 квартале 2023 г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7 041 490,57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Высокие результаты КСШ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76 586,77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Гранты СП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1043-р от 08.05.2023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8 000 000,00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Тренерам Дзюдо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519 от 28.02.2023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404 400,00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Жилье молодым семьям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2 392 629,75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З/П молодежка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1312-р от 9.06.2023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44 090,00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Молодые специалисты КСШ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9 804,06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Система Пожарного оповещения 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11162-р от 07.06.2022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42 474,06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Премия главам  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916-р от 19.04.23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1 240 900,00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Премия главам  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967-р от 27.04.23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1 219 800,00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РайПО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918-р от 19.04.23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300 000,00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Ремонт обьектов социально -культурной  сферы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814-р от 04.04.2023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6 012 500,00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Самообложение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1145-р от 24.05.2022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16 968 372,60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Стипендии целевым студентам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843-р от 07.04.23</a:t>
                      </a:r>
                    </a:p>
                  </a:txBody>
                  <a:tcPr marL="8156" marR="8156" marT="8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810 000,00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8527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 Соглашения, Постановления, Распоряжения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44 563 047,81</a:t>
                      </a:r>
                      <a:endParaRPr lang="ru-RU" sz="12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1104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914378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123478"/>
            <a:ext cx="8064896" cy="9361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55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остатков Пестречинского муниципального района на начало года </a:t>
            </a:r>
            <a:endParaRPr lang="ru-RU" sz="2550" b="1" dirty="0">
              <a:solidFill>
                <a:srgbClr val="00329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593134"/>
              </p:ext>
            </p:extLst>
          </p:nvPr>
        </p:nvGraphicFramePr>
        <p:xfrm>
          <a:off x="683568" y="1131595"/>
          <a:ext cx="8066695" cy="3557317"/>
        </p:xfrm>
        <a:graphic>
          <a:graphicData uri="http://schemas.openxmlformats.org/drawingml/2006/table">
            <a:tbl>
              <a:tblPr/>
              <a:tblGrid>
                <a:gridCol w="3983886"/>
                <a:gridCol w="2616955"/>
                <a:gridCol w="1465854"/>
              </a:tblGrid>
              <a:tr h="2824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Вид расхода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Сумма,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руб.</a:t>
                      </a:r>
                      <a:endParaRPr lang="ru-RU" sz="13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Направлены остатки района в 1 квартале 2023 г.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65 440 616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506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Созвездие </a:t>
                      </a:r>
                      <a:r>
                        <a:rPr lang="ru-RU" sz="1300" b="0" i="0" u="none" strike="noStrike" dirty="0" err="1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Йолдызлык</a:t>
                      </a:r>
                      <a:endParaRPr lang="ru-RU" sz="13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 с Раисом № 29950-МР 03.03.2023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108 806,00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Возмещение Коммунальных услуг учреждений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ru-RU" sz="13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23 739,76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Письмо №3 Раису РТ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 dirty="0" err="1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</a:t>
                      </a:r>
                      <a:r>
                        <a:rPr lang="ru-RU" sz="13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 </a:t>
                      </a:r>
                      <a:r>
                        <a:rPr lang="ru-RU" sz="1300" b="0" i="0" u="none" strike="noStrike" dirty="0" err="1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Раисом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№ 22647-МР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40 492 600,00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Празднование дня победы в ВОВ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 dirty="0" err="1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</a:t>
                      </a:r>
                      <a:r>
                        <a:rPr lang="ru-RU" sz="13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. с </a:t>
                      </a:r>
                      <a:r>
                        <a:rPr lang="ru-RU" sz="1300" b="0" i="0" u="none" strike="noStrike" dirty="0" err="1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Раисом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№ 16226-МР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1 436 295,00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Празднование Сабантуй и День села.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 dirty="0" err="1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</a:t>
                      </a:r>
                      <a:r>
                        <a:rPr lang="ru-RU" sz="13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 </a:t>
                      </a:r>
                      <a:r>
                        <a:rPr lang="ru-RU" sz="1300" b="0" i="0" u="none" strike="noStrike" dirty="0" err="1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Раисом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№ 16226-МР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4 601 709,00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СВО помощь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 dirty="0" err="1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</a:t>
                      </a:r>
                      <a:r>
                        <a:rPr lang="ru-RU" sz="13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 </a:t>
                      </a:r>
                      <a:r>
                        <a:rPr lang="ru-RU" sz="1300" b="0" i="0" u="none" strike="noStrike" dirty="0" err="1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Раисом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2838-ДСП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392 078,90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Вечный огонь ремонт памятника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 dirty="0" err="1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</a:t>
                      </a:r>
                      <a:r>
                        <a:rPr lang="ru-RU" sz="13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 </a:t>
                      </a:r>
                      <a:r>
                        <a:rPr lang="ru-RU" sz="1300" b="0" i="0" u="none" strike="noStrike" dirty="0" err="1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Раисом</a:t>
                      </a:r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19998-МР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1 168 854,00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Майские указы Президента РФ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Остатки БУ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10 914 500,00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Письмо №4 Раису РТ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3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 с Раисом № 28094-МР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24 094 800,00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82424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 остатки района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148 673 999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1956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914378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8026" y="-92545"/>
            <a:ext cx="8422752" cy="1114403"/>
          </a:xfrm>
        </p:spPr>
        <p:txBody>
          <a:bodyPr>
            <a:normAutofit/>
          </a:bodyPr>
          <a:lstStyle/>
          <a:p>
            <a:pPr algn="ctr"/>
            <a:r>
              <a:rPr lang="ru-RU" sz="255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плана бюджета </a:t>
            </a:r>
            <a:br>
              <a:rPr lang="ru-RU" sz="255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5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структуры расходов в 2023 году </a:t>
            </a:r>
            <a:endParaRPr lang="ru-RU" sz="2550" b="1" dirty="0">
              <a:solidFill>
                <a:srgbClr val="00329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897338"/>
              </p:ext>
            </p:extLst>
          </p:nvPr>
        </p:nvGraphicFramePr>
        <p:xfrm>
          <a:off x="539552" y="1131590"/>
          <a:ext cx="8136904" cy="3600397"/>
        </p:xfrm>
        <a:graphic>
          <a:graphicData uri="http://schemas.openxmlformats.org/drawingml/2006/table">
            <a:tbl>
              <a:tblPr/>
              <a:tblGrid>
                <a:gridCol w="2508162"/>
                <a:gridCol w="1967995"/>
                <a:gridCol w="1857898"/>
                <a:gridCol w="1802849"/>
              </a:tblGrid>
              <a:tr h="3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Ведомства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 на 01.01.2023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Изменение 6 мес.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 на 01.07.2023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19 382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72 346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58 162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130 508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241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36 460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41 544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78 004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91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Палата имущественных и земельных отношений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67 825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1 092 265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578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МБУ Молодежной политики, спорта и туризма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100 301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7 188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132 913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193 237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1 570 414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99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914378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8026" y="-92545"/>
            <a:ext cx="8422752" cy="11144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плана бюджета </a:t>
            </a:r>
            <a:br>
              <a:rPr lang="ru-RU" sz="24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3296"/>
                </a:solidFill>
                <a:latin typeface="Times New Roman"/>
              </a:rPr>
              <a:t>Разделы классификации </a:t>
            </a:r>
            <a:r>
              <a:rPr lang="ru-RU" sz="2400" b="1" dirty="0" smtClean="0">
                <a:solidFill>
                  <a:srgbClr val="003296"/>
                </a:solidFill>
                <a:latin typeface="Times New Roman"/>
              </a:rPr>
              <a:t>расходов </a:t>
            </a:r>
            <a:r>
              <a:rPr lang="ru-RU" sz="24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</a:t>
            </a:r>
            <a:endParaRPr lang="ru-RU" sz="2400" b="1" dirty="0">
              <a:solidFill>
                <a:srgbClr val="003296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478040"/>
              </p:ext>
            </p:extLst>
          </p:nvPr>
        </p:nvGraphicFramePr>
        <p:xfrm>
          <a:off x="395536" y="1041256"/>
          <a:ext cx="8208912" cy="3762738"/>
        </p:xfrm>
        <a:graphic>
          <a:graphicData uri="http://schemas.openxmlformats.org/drawingml/2006/table">
            <a:tbl>
              <a:tblPr/>
              <a:tblGrid>
                <a:gridCol w="2530358"/>
                <a:gridCol w="1985411"/>
                <a:gridCol w="1874339"/>
                <a:gridCol w="1818804"/>
              </a:tblGrid>
              <a:tr h="5461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Разделы классификации расходов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 на 01.01.2023 г.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Изменение 6 мес. 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 на 01.07.2023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57 671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54 707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112 377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3 793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3 793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3 089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413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3 502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37 914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12 319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50 233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5 621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5 691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11 312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-1 523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1 035 869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71 540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1 107 410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108 513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6 116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114 629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33 206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-823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32 383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69 453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9 760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79 212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550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550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19 474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34 488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53 962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294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ИТОГО: 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193 237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1 570 414</a:t>
                      </a:r>
                    </a:p>
                  </a:txBody>
                  <a:tcPr marL="8938" marR="8938" marT="8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1928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914378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7942338" cy="852675"/>
          </a:xfrm>
        </p:spPr>
        <p:txBody>
          <a:bodyPr>
            <a:normAutofit/>
          </a:bodyPr>
          <a:lstStyle/>
          <a:p>
            <a:pPr algn="ctr"/>
            <a:r>
              <a:rPr lang="ru-RU" sz="255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изменений в бюджете на 2023 год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70502" y="3147815"/>
            <a:ext cx="8556499" cy="1440160"/>
          </a:xfrm>
          <a:prstGeom prst="rect">
            <a:avLst/>
          </a:prstGeom>
          <a:solidFill>
            <a:srgbClr val="CCFF99"/>
          </a:solidFill>
          <a:ln>
            <a:solidFill>
              <a:srgbClr val="CCFFFF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defTabSz="914378">
              <a:lnSpc>
                <a:spcPct val="150000"/>
              </a:lnSpc>
            </a:pPr>
            <a:r>
              <a:rPr lang="ru-RU" sz="1800" b="1" i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Источники и основания изменений в бюджете на 2023 год:</a:t>
            </a:r>
          </a:p>
          <a:p>
            <a:pPr marL="285743" indent="-285743" defTabSz="914378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Постановления и Распоряжения Кабинета Министров Республики Татарстан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7 041 490</a:t>
            </a: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285743" indent="-285743" defTabSz="914378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Остатки финансовых средств сельских поселений и района на 01.01.2023 г.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148 673 999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рублей. </a:t>
            </a:r>
            <a:endParaRPr lang="ru-RU" sz="1400" b="1" dirty="0">
              <a:solidFill>
                <a:srgbClr val="00329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995346"/>
              </p:ext>
            </p:extLst>
          </p:nvPr>
        </p:nvGraphicFramePr>
        <p:xfrm>
          <a:off x="367161" y="915566"/>
          <a:ext cx="8559839" cy="2088231"/>
        </p:xfrm>
        <a:graphic>
          <a:graphicData uri="http://schemas.openxmlformats.org/drawingml/2006/table">
            <a:tbl>
              <a:tblPr/>
              <a:tblGrid>
                <a:gridCol w="1684559"/>
                <a:gridCol w="2232248"/>
                <a:gridCol w="2376264"/>
                <a:gridCol w="2266768"/>
              </a:tblGrid>
              <a:tr h="83529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Бюджет 01.01.2023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Рост за 6 месяцев </a:t>
                      </a:r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2023</a:t>
                      </a:r>
                      <a:endParaRPr lang="ru-RU" sz="18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Бюджет 30.06.2023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114 107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1 491 284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193 237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1 570 414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-79 130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-79 130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7643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17065</TotalTime>
  <Words>736</Words>
  <Application>Microsoft Office PowerPoint</Application>
  <PresentationFormat>Экран (16:9)</PresentationFormat>
  <Paragraphs>229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6_Тема Office</vt:lpstr>
      <vt:lpstr>Презентация PowerPoint</vt:lpstr>
      <vt:lpstr>Параметры изменений в бюджете на 2023 год</vt:lpstr>
      <vt:lpstr>Увеличение финансирования на целевые расходы за счет дополнительно выделенных средств в бюджет района</vt:lpstr>
      <vt:lpstr>   Направление остатков Пестречинского муниципального района на начало года </vt:lpstr>
      <vt:lpstr>Изменения плана бюджета  ведомственной структуры расходов в 2023 году </vt:lpstr>
      <vt:lpstr>Изменения плана бюджета  Разделы классификации расходов в 2023 году </vt:lpstr>
      <vt:lpstr>Параметры изменений в бюджете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836</cp:revision>
  <cp:lastPrinted>2020-07-28T11:05:04Z</cp:lastPrinted>
  <dcterms:created xsi:type="dcterms:W3CDTF">2011-10-06T06:04:06Z</dcterms:created>
  <dcterms:modified xsi:type="dcterms:W3CDTF">2023-12-19T05:45:05Z</dcterms:modified>
</cp:coreProperties>
</file>